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0" name="Shape 11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524000" y="3602037"/>
            <a:ext cx="9144000" cy="1655764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0" algn="ctr">
              <a:buSzTx/>
              <a:buFontTx/>
              <a:buNone/>
              <a:defRPr sz="2400"/>
            </a:lvl2pPr>
            <a:lvl3pPr marL="0" indent="0" algn="ctr">
              <a:buSzTx/>
              <a:buFontTx/>
              <a:buNone/>
              <a:defRPr sz="2400"/>
            </a:lvl3pPr>
            <a:lvl4pPr marL="0" indent="0" algn="ctr">
              <a:buSzTx/>
              <a:buFontTx/>
              <a:buNone/>
              <a:defRPr sz="2400"/>
            </a:lvl4pPr>
            <a:lvl5pPr marL="0" indent="0" algn="ctr"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Text"/>
          <p:cNvSpPr txBox="1"/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2" name="Body Level One…"/>
          <p:cNvSpPr txBox="1"/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831850" y="4589462"/>
            <a:ext cx="10515600" cy="150018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839787" y="1681163"/>
            <a:ext cx="5157790" cy="823914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0">
              <a:buSzTx/>
              <a:buFontTx/>
              <a:buNone/>
              <a:defRPr b="1" sz="2400"/>
            </a:lvl2pPr>
            <a:lvl3pPr marL="0" indent="0">
              <a:buSzTx/>
              <a:buFontTx/>
              <a:buNone/>
              <a:defRPr b="1" sz="2400"/>
            </a:lvl3pPr>
            <a:lvl4pPr marL="0" indent="0">
              <a:buSzTx/>
              <a:buFontTx/>
              <a:buNone/>
              <a:defRPr b="1" sz="2400"/>
            </a:lvl4pPr>
            <a:lvl5pPr marL="0" indent="0"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Shape 49"/>
          <p:cNvSpPr/>
          <p:nvPr>
            <p:ph type="body" sz="quarter" idx="21"/>
          </p:nvPr>
        </p:nvSpPr>
        <p:spPr>
          <a:xfrm>
            <a:off x="6172200" y="1681163"/>
            <a:ext cx="5183188" cy="823914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sz="half" idx="1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hape 74"/>
          <p:cNvSpPr/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/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83" name="Shape 83"/>
          <p:cNvSpPr/>
          <p:nvPr>
            <p:ph type="pic" sz="half" idx="21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839787" y="2057400"/>
            <a:ext cx="3932240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0">
              <a:buSzTx/>
              <a:buFontTx/>
              <a:buNone/>
              <a:defRPr sz="1600"/>
            </a:lvl2pPr>
            <a:lvl3pPr marL="0" indent="0">
              <a:buSzTx/>
              <a:buFontTx/>
              <a:buNone/>
              <a:defRPr sz="1600"/>
            </a:lvl3pPr>
            <a:lvl4pPr marL="0" indent="0">
              <a:buSzTx/>
              <a:buFontTx/>
              <a:buNone/>
              <a:defRPr sz="1600"/>
            </a:lvl4pPr>
            <a:lvl5pPr marL="0" indent="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095179" y="6414761"/>
            <a:ext cx="258622" cy="248303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34438" marR="0" indent="-320038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iumed.edu/~dking2/index.htm" TargetMode="External"/><Relationship Id="rId3" Type="http://schemas.openxmlformats.org/officeDocument/2006/relationships/hyperlink" Target="http://faculty.pasadena.edu/dkwon/lectures.htm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.youtube.com/watch?v=VJrLHePNDQ4" TargetMode="Externa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ctr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/>
          <a:lstStyle/>
          <a:p>
            <a:pPr defTabSz="813816">
              <a:defRPr sz="5300">
                <a:solidFill>
                  <a:srgbClr val="C55A11"/>
                </a:solidFill>
              </a:defRPr>
            </a:pPr>
            <a:r>
              <a:t>Week 3</a:t>
            </a:r>
            <a:br/>
            <a:r>
              <a:t>Peripheral Circulatory System</a:t>
            </a:r>
          </a:p>
        </p:txBody>
      </p:sp>
      <p:sp>
        <p:nvSpPr>
          <p:cNvPr id="113" name="Shape 113"/>
          <p:cNvSpPr txBox="1"/>
          <p:nvPr>
            <p:ph type="subTitle" sz="quarter" idx="1"/>
          </p:nvPr>
        </p:nvSpPr>
        <p:spPr>
          <a:xfrm>
            <a:off x="1524000" y="3602037"/>
            <a:ext cx="9144000" cy="1655762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C55A11"/>
                </a:solidFill>
              </a:defRPr>
            </a:lvl1pPr>
          </a:lstStyle>
          <a:p>
            <a:pPr/>
            <a:r>
              <a:t>Blood Pressure, Cardiac Output, and the Dive Response</a:t>
            </a:r>
          </a:p>
        </p:txBody>
      </p:sp>
      <p:sp>
        <p:nvSpPr>
          <p:cNvPr id="114" name="Shape 114"/>
          <p:cNvSpPr txBox="1"/>
          <p:nvPr/>
        </p:nvSpPr>
        <p:spPr>
          <a:xfrm>
            <a:off x="2535706" y="5229289"/>
            <a:ext cx="7181548" cy="333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b="1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pPr/>
            <a:r>
              <a:t>ZOOL 430L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55A11"/>
                </a:solidFill>
              </a:defRPr>
            </a:lvl1pPr>
          </a:lstStyle>
          <a:p>
            <a:pPr/>
            <a:r>
              <a:t>Part 2: The Dive Response</a:t>
            </a:r>
          </a:p>
        </p:txBody>
      </p:sp>
      <p:pic>
        <p:nvPicPr>
          <p:cNvPr id="152" name="image9.png" descr="image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54731" y="1825625"/>
            <a:ext cx="7482538" cy="43513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55A11"/>
                </a:solidFill>
              </a:defRPr>
            </a:lvl1pPr>
          </a:lstStyle>
          <a:p>
            <a:pPr/>
            <a:r>
              <a:t>Dive Response: Definition</a:t>
            </a:r>
          </a:p>
        </p:txBody>
      </p:sp>
      <p:sp>
        <p:nvSpPr>
          <p:cNvPr id="155" name="Shape 155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/>
            <a:r>
              <a:t>Reflective response in reaction to diving underwater</a:t>
            </a:r>
          </a:p>
          <a:p>
            <a:pPr/>
            <a:r>
              <a:t>Preserve heat and oxygen at vital organs: the heart, the brain</a:t>
            </a:r>
          </a:p>
          <a:p>
            <a:pPr/>
            <a:r>
              <a:t>Include:</a:t>
            </a:r>
          </a:p>
          <a:p>
            <a:pPr marL="0" indent="0">
              <a:buSzTx/>
              <a:buNone/>
            </a:pPr>
            <a:r>
              <a:t> - Bradycardia</a:t>
            </a:r>
          </a:p>
          <a:p>
            <a:pPr marL="0" indent="0">
              <a:buSzTx/>
              <a:buNone/>
            </a:pPr>
            <a:r>
              <a:t> - Drop in cardiac output</a:t>
            </a:r>
          </a:p>
          <a:p>
            <a:pPr marL="0" indent="0">
              <a:buSzTx/>
              <a:buNone/>
            </a:pPr>
            <a:r>
              <a:t> - Peripheral vasoconstriction: less blood flow to the limbs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55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55A11"/>
                </a:solidFill>
              </a:defRPr>
            </a:lvl1pPr>
          </a:lstStyle>
          <a:p>
            <a:pPr/>
            <a:r>
              <a:t>Dive Response: Experiment</a:t>
            </a:r>
          </a:p>
        </p:txBody>
      </p:sp>
      <p:sp>
        <p:nvSpPr>
          <p:cNvPr id="158" name="Shape 158"/>
          <p:cNvSpPr txBox="1"/>
          <p:nvPr>
            <p:ph type="body" sz="half" idx="1"/>
          </p:nvPr>
        </p:nvSpPr>
        <p:spPr>
          <a:xfrm>
            <a:off x="838200" y="1825625"/>
            <a:ext cx="5257800" cy="4351338"/>
          </a:xfrm>
          <a:prstGeom prst="rect">
            <a:avLst/>
          </a:prstGeom>
        </p:spPr>
        <p:txBody>
          <a:bodyPr/>
          <a:lstStyle/>
          <a:p>
            <a:pPr/>
            <a:r>
              <a:t>Using Respiratory Belt Transducer (a force transducer) to measure leg volume</a:t>
            </a:r>
          </a:p>
          <a:p>
            <a:pPr marL="0" indent="0">
              <a:buSzTx/>
              <a:buNone/>
            </a:pPr>
            <a:r>
              <a:t> - Why?</a:t>
            </a:r>
          </a:p>
          <a:p>
            <a:pPr/>
            <a:r>
              <a:t>Stop the peripheral blood flow by pressure cuff</a:t>
            </a:r>
          </a:p>
          <a:p>
            <a:pPr/>
            <a:r>
              <a:t>Holding Breath in ice water</a:t>
            </a:r>
          </a:p>
          <a:p>
            <a:pPr marL="0" indent="0">
              <a:buSzTx/>
              <a:buNone/>
            </a:pPr>
            <a:r>
              <a:t> - How does the Leg volume change?</a:t>
            </a:r>
          </a:p>
        </p:txBody>
      </p:sp>
      <p:pic>
        <p:nvPicPr>
          <p:cNvPr id="159" name="image10.png" descr="image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24600" y="1336534"/>
            <a:ext cx="2535898" cy="35814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55A11"/>
                </a:solidFill>
              </a:defRPr>
            </a:lvl1pPr>
          </a:lstStyle>
          <a:p>
            <a:pPr/>
            <a:r>
              <a:t>Work Cited</a:t>
            </a:r>
          </a:p>
        </p:txBody>
      </p:sp>
      <p:sp>
        <p:nvSpPr>
          <p:cNvPr id="162" name="Shape 162"/>
          <p:cNvSpPr txBox="1"/>
          <p:nvPr>
            <p:ph type="body" idx="1"/>
          </p:nvPr>
        </p:nvSpPr>
        <p:spPr>
          <a:xfrm>
            <a:off x="838200" y="1690688"/>
            <a:ext cx="10515600" cy="4351339"/>
          </a:xfrm>
          <a:prstGeom prst="rect">
            <a:avLst/>
          </a:prstGeom>
        </p:spPr>
        <p:txBody>
          <a:bodyPr/>
          <a:lstStyle/>
          <a:p>
            <a:pPr marL="905255" indent="-1357883" defTabSz="905255">
              <a:lnSpc>
                <a:spcPct val="81000"/>
              </a:lnSpc>
              <a:spcBef>
                <a:spcPts val="0"/>
              </a:spcBef>
              <a:buSzTx/>
              <a:buNone/>
              <a:defRPr sz="2475"/>
            </a:pPr>
            <a:r>
              <a:t>Marieb EN. &amp; Hoehn KN., </a:t>
            </a:r>
            <a:r>
              <a:rPr i="1"/>
              <a:t>Human Anatomy &amp; Physiology</a:t>
            </a:r>
            <a:r>
              <a:t>, 7</a:t>
            </a:r>
            <a:r>
              <a:rPr baseline="29979"/>
              <a:t>th</a:t>
            </a:r>
            <a:r>
              <a:t> Ed (2009)</a:t>
            </a:r>
          </a:p>
          <a:p>
            <a:pPr marL="905255" indent="-1357883" defTabSz="905255">
              <a:lnSpc>
                <a:spcPct val="81000"/>
              </a:lnSpc>
              <a:spcBef>
                <a:spcPts val="0"/>
              </a:spcBef>
              <a:buSzTx/>
              <a:buNone/>
              <a:defRPr sz="2475"/>
            </a:pPr>
            <a:r>
              <a:t>---, 8</a:t>
            </a:r>
            <a:r>
              <a:rPr baseline="29979"/>
              <a:t>th</a:t>
            </a:r>
            <a:r>
              <a:t> Ed (2011)</a:t>
            </a:r>
          </a:p>
          <a:p>
            <a:pPr marL="905255" indent="-1357883" defTabSz="905255">
              <a:lnSpc>
                <a:spcPct val="81000"/>
              </a:lnSpc>
              <a:spcBef>
                <a:spcPts val="0"/>
              </a:spcBef>
              <a:buSzTx/>
              <a:buNone/>
              <a:defRPr sz="2475"/>
            </a:pPr>
            <a:r>
              <a:t>South Illinois University School of Medicine, </a:t>
            </a:r>
            <a:r>
              <a:rPr i="1"/>
              <a:t>Histology</a:t>
            </a:r>
            <a:r>
              <a:t>.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http://www.siumed.edu/~dking2/index.htm</a:t>
            </a:r>
          </a:p>
          <a:p>
            <a:pPr marL="905255" indent="-1357883" defTabSz="905255">
              <a:lnSpc>
                <a:spcPct val="81000"/>
              </a:lnSpc>
              <a:spcBef>
                <a:spcPts val="0"/>
              </a:spcBef>
              <a:buSzTx/>
              <a:buNone/>
              <a:defRPr sz="2475"/>
            </a:pPr>
            <a:r>
              <a:t>Sravastav S., Sharma R. &amp; Kapoor, R. “A Pilot Study of Evaluation of Digital Systems as an Adjunct to Sphygmomanometry for Undergraduate Teaching.” </a:t>
            </a:r>
            <a:r>
              <a:rPr i="1"/>
              <a:t>Cureus Open Access </a:t>
            </a:r>
            <a:r>
              <a:t>(2016).</a:t>
            </a:r>
          </a:p>
          <a:p>
            <a:pPr marL="905255" indent="-1357883" defTabSz="905255">
              <a:lnSpc>
                <a:spcPct val="81000"/>
              </a:lnSpc>
              <a:spcBef>
                <a:spcPts val="0"/>
              </a:spcBef>
              <a:buSzTx/>
              <a:buNone/>
              <a:defRPr sz="2475"/>
            </a:pPr>
            <a:r>
              <a:t>Won, Dean. </a:t>
            </a:r>
            <a:r>
              <a:rPr i="1"/>
              <a:t>Online Human Physiology Lecture, Pasadena City College </a:t>
            </a:r>
            <a:r>
              <a:t>(2004)</a:t>
            </a:r>
            <a:r>
              <a:rPr i="1"/>
              <a:t>. </a:t>
            </a:r>
            <a:r>
              <a:rPr i="1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http://faculty.pasadena.edu/dkwon/lectures.htm</a:t>
            </a:r>
            <a:endParaRPr i="1"/>
          </a:p>
          <a:p>
            <a:pPr marL="905255" indent="-1357883" defTabSz="905255">
              <a:lnSpc>
                <a:spcPct val="81000"/>
              </a:lnSpc>
              <a:spcBef>
                <a:spcPts val="0"/>
              </a:spcBef>
              <a:buSzTx/>
              <a:buNone/>
              <a:defRPr sz="2475"/>
            </a:pPr>
            <a:r>
              <a:t>Butler M. “Lab #3: Blood Pressure and Peripheral Circulation.” </a:t>
            </a:r>
            <a:r>
              <a:rPr i="1"/>
              <a:t>Animal Physiology Laboratory, ZOOL 430L </a:t>
            </a:r>
            <a:r>
              <a:t>(2023).</a:t>
            </a:r>
          </a:p>
          <a:p>
            <a:pPr marL="905255" indent="-1357883" defTabSz="905255">
              <a:lnSpc>
                <a:spcPct val="81000"/>
              </a:lnSpc>
              <a:spcBef>
                <a:spcPts val="0"/>
              </a:spcBef>
              <a:buSzTx/>
              <a:buNone/>
              <a:defRPr sz="2475"/>
            </a:pPr>
            <a:r>
              <a:t>Withers PC., </a:t>
            </a:r>
            <a:r>
              <a:rPr i="1"/>
              <a:t>Comparative Animal Physiology</a:t>
            </a:r>
            <a:r>
              <a:t> (1992).</a:t>
            </a:r>
          </a:p>
          <a:p>
            <a:pPr marL="905255" indent="-1357883" defTabSz="905255">
              <a:lnSpc>
                <a:spcPct val="81000"/>
              </a:lnSpc>
              <a:spcBef>
                <a:spcPts val="0"/>
              </a:spcBef>
              <a:buSzTx/>
              <a:buNone/>
              <a:defRPr i="1" sz="2475"/>
            </a:pP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55A11"/>
                </a:solidFill>
              </a:defRPr>
            </a:lvl1pPr>
          </a:lstStyle>
          <a:p>
            <a:pPr/>
            <a:r>
              <a:t>Circulatory System</a:t>
            </a:r>
          </a:p>
        </p:txBody>
      </p:sp>
      <p:pic>
        <p:nvPicPr>
          <p:cNvPr id="117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56905" y="385505"/>
            <a:ext cx="5396895" cy="5656523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Shape 118"/>
          <p:cNvSpPr txBox="1"/>
          <p:nvPr/>
        </p:nvSpPr>
        <p:spPr>
          <a:xfrm>
            <a:off x="856064" y="1690689"/>
            <a:ext cx="5504267" cy="25331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 b="1" sz="2600">
                <a:latin typeface="+mj-lt"/>
                <a:ea typeface="+mj-ea"/>
                <a:cs typeface="+mj-cs"/>
                <a:sym typeface="Calibri"/>
              </a:defRPr>
            </a:pPr>
            <a:r>
              <a:t>Central Circulatory:</a:t>
            </a:r>
          </a:p>
          <a:p>
            <a:pPr>
              <a:defRPr b="1" sz="2600">
                <a:latin typeface="+mj-lt"/>
                <a:ea typeface="+mj-ea"/>
                <a:cs typeface="+mj-cs"/>
                <a:sym typeface="Calibri"/>
              </a:defRPr>
            </a:pPr>
            <a:r>
              <a:t> </a:t>
            </a:r>
            <a:r>
              <a:rPr b="0"/>
              <a:t>- Heart</a:t>
            </a:r>
          </a:p>
          <a:p>
            <a:pPr marL="285750" indent="-285750">
              <a:buSzPct val="100000"/>
              <a:buFont typeface="Arial"/>
              <a:buChar char="•"/>
              <a:defRPr b="1" sz="2600">
                <a:latin typeface="+mj-lt"/>
                <a:ea typeface="+mj-ea"/>
                <a:cs typeface="+mj-cs"/>
                <a:sym typeface="Calibri"/>
              </a:defRPr>
            </a:pPr>
            <a:r>
              <a:t>Peripheral Circulatory:</a:t>
            </a:r>
          </a:p>
          <a:p>
            <a:pPr>
              <a:defRPr b="1" sz="2600">
                <a:latin typeface="+mj-lt"/>
                <a:ea typeface="+mj-ea"/>
                <a:cs typeface="+mj-cs"/>
                <a:sym typeface="Calibri"/>
              </a:defRPr>
            </a:pPr>
            <a:r>
              <a:t> </a:t>
            </a:r>
            <a:r>
              <a:rPr b="0"/>
              <a:t>- Artery</a:t>
            </a:r>
          </a:p>
          <a:p>
            <a:pPr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t> - Vein</a:t>
            </a:r>
          </a:p>
          <a:p>
            <a:pPr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t> - Capillary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18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21" name="image2.png" descr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9155" y="365125"/>
            <a:ext cx="8373687" cy="5666195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Shape 122"/>
          <p:cNvSpPr txBox="1"/>
          <p:nvPr/>
        </p:nvSpPr>
        <p:spPr>
          <a:xfrm>
            <a:off x="6095997" y="6031320"/>
            <a:ext cx="5606148" cy="333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pPr/>
            <a:r>
              <a:t>(Southern Illinois University School of Medicine)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55A11"/>
                </a:solidFill>
              </a:defRPr>
            </a:lvl1pPr>
          </a:lstStyle>
          <a:p>
            <a:pPr/>
            <a:r>
              <a:t>Circulatory System - cont</a:t>
            </a:r>
          </a:p>
        </p:txBody>
      </p:sp>
      <p:sp>
        <p:nvSpPr>
          <p:cNvPr id="125" name="Shape 125"/>
          <p:cNvSpPr txBox="1"/>
          <p:nvPr>
            <p:ph type="body" sz="half" idx="1"/>
          </p:nvPr>
        </p:nvSpPr>
        <p:spPr>
          <a:xfrm>
            <a:off x="838200" y="4553101"/>
            <a:ext cx="10515600" cy="1623864"/>
          </a:xfrm>
          <a:prstGeom prst="rect">
            <a:avLst/>
          </a:prstGeom>
        </p:spPr>
        <p:txBody>
          <a:bodyPr/>
          <a:lstStyle/>
          <a:p>
            <a:pPr/>
            <a:r>
              <a:t>Cardiac Output:</a:t>
            </a:r>
          </a:p>
          <a:p>
            <a:pPr marL="0" indent="0">
              <a:buSzTx/>
              <a:buNone/>
            </a:pPr>
            <a:r>
              <a:t> Volume of blood pumped by the heart per unit of time</a:t>
            </a:r>
          </a:p>
          <a:p>
            <a:pPr marL="0" indent="0" algn="ctr">
              <a:buSzTx/>
              <a:buNone/>
              <a:defRPr b="1"/>
            </a:pPr>
            <a:r>
              <a:t>CO = heart rate x stroke volume</a:t>
            </a:r>
          </a:p>
        </p:txBody>
      </p:sp>
      <p:pic>
        <p:nvPicPr>
          <p:cNvPr id="126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44403" y="365125"/>
            <a:ext cx="4233335" cy="4187977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Shape 127"/>
          <p:cNvSpPr txBox="1"/>
          <p:nvPr/>
        </p:nvSpPr>
        <p:spPr>
          <a:xfrm>
            <a:off x="838199" y="1544712"/>
            <a:ext cx="6706204" cy="13083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 sz="2800">
                <a:latin typeface="+mj-lt"/>
                <a:ea typeface="+mj-ea"/>
                <a:cs typeface="+mj-cs"/>
                <a:sym typeface="Calibri"/>
              </a:defRPr>
            </a:pPr>
            <a:r>
              <a:t>Blood Pressure:</a:t>
            </a:r>
          </a:p>
          <a:p>
            <a:pPr>
              <a:defRPr sz="2800">
                <a:latin typeface="+mj-lt"/>
                <a:ea typeface="+mj-ea"/>
                <a:cs typeface="+mj-cs"/>
                <a:sym typeface="Calibri"/>
              </a:defRPr>
            </a:pPr>
            <a:r>
              <a:t> Pressure exert onto the vascular wall by blood flow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nodeType="with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6" grpId="1"/>
      <p:bldP build="p" bldLvl="5" animBg="1" rev="0" advAuto="0" spid="125" grpId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55A11"/>
                </a:solidFill>
              </a:defRPr>
            </a:lvl1pPr>
          </a:lstStyle>
          <a:p>
            <a:pPr/>
            <a:r>
              <a:t>Systolic and Diastolic Pressure</a:t>
            </a:r>
          </a:p>
        </p:txBody>
      </p:sp>
      <p:pic>
        <p:nvPicPr>
          <p:cNvPr id="130" name="image4.png" descr="image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8200" y="1690688"/>
            <a:ext cx="4467451" cy="3311498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image5.png" descr="image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05650" y="1395715"/>
            <a:ext cx="6753302" cy="51736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1" grpId="2"/>
      <p:bldP build="whole" bldLvl="1" animBg="1" rev="0" advAuto="0" spid="130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34" name="image6.png" descr="image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3775" y="365125"/>
            <a:ext cx="8604448" cy="60680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55A11"/>
                </a:solidFill>
              </a:defRPr>
            </a:lvl1pPr>
          </a:lstStyle>
          <a:p>
            <a:pPr/>
            <a:r>
              <a:t>Part 1: Measuring Blood Pressure</a:t>
            </a:r>
          </a:p>
        </p:txBody>
      </p:sp>
      <p:pic>
        <p:nvPicPr>
          <p:cNvPr id="137" name="image7.png" descr="image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78841" y="1325084"/>
            <a:ext cx="8234317" cy="5163585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Shape 138"/>
          <p:cNvSpPr txBox="1"/>
          <p:nvPr/>
        </p:nvSpPr>
        <p:spPr>
          <a:xfrm>
            <a:off x="8050589" y="6488668"/>
            <a:ext cx="3303212" cy="333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pPr/>
            <a:r>
              <a:t>(Won, 2004)</a:t>
            </a:r>
          </a:p>
        </p:txBody>
      </p:sp>
      <p:sp>
        <p:nvSpPr>
          <p:cNvPr id="139" name="Shape 139"/>
          <p:cNvSpPr txBox="1"/>
          <p:nvPr/>
        </p:nvSpPr>
        <p:spPr>
          <a:xfrm>
            <a:off x="1822144" y="6119337"/>
            <a:ext cx="3318331" cy="333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>
                <a:solidFill>
                  <a:srgbClr val="2F5597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pPr/>
            <a:r>
              <a:t>“Sphyngomanometer”</a:t>
            </a:r>
          </a:p>
        </p:txBody>
      </p:sp>
      <p:sp>
        <p:nvSpPr>
          <p:cNvPr id="140" name="Shape 140"/>
          <p:cNvSpPr/>
          <p:nvPr/>
        </p:nvSpPr>
        <p:spPr>
          <a:xfrm flipV="1">
            <a:off x="3174999" y="3613451"/>
            <a:ext cx="306313" cy="2505887"/>
          </a:xfrm>
          <a:prstGeom prst="line">
            <a:avLst/>
          </a:prstGeom>
          <a:ln w="6350">
            <a:solidFill>
              <a:schemeClr val="accent1"/>
            </a:solidFill>
            <a:miter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0" grpId="2"/>
      <p:bldP build="whole" bldLvl="1" animBg="1" rev="0" advAuto="0" spid="139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55A11"/>
                </a:solidFill>
              </a:defRPr>
            </a:lvl1pPr>
          </a:lstStyle>
          <a:p>
            <a:pPr/>
            <a:r>
              <a:t>Korotkoff Sound</a:t>
            </a:r>
          </a:p>
        </p:txBody>
      </p:sp>
      <p:sp>
        <p:nvSpPr>
          <p:cNvPr id="143" name="Shape 143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defRPr>
            </a:lvl1pPr>
          </a:lstStyle>
          <a:p>
            <a:pPr>
              <a:defRPr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</a:defRPr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https://m.youtube.com/watch?v=VJrLHePNDQ4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55A11"/>
                </a:solidFill>
              </a:defRPr>
            </a:lvl1pPr>
          </a:lstStyle>
          <a:p>
            <a:pPr/>
            <a:r>
              <a:t>Blood Pressure Using PowerLab</a:t>
            </a:r>
          </a:p>
        </p:txBody>
      </p:sp>
      <p:pic>
        <p:nvPicPr>
          <p:cNvPr id="146" name="image8.png" descr="image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59402" y="1538362"/>
            <a:ext cx="9273196" cy="4351340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Shape 147"/>
          <p:cNvSpPr txBox="1"/>
          <p:nvPr/>
        </p:nvSpPr>
        <p:spPr>
          <a:xfrm>
            <a:off x="1459403" y="5889701"/>
            <a:ext cx="7257144" cy="6449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b="1" sz="2000">
                <a:solidFill>
                  <a:srgbClr val="C00000"/>
                </a:solidFill>
                <a:latin typeface="+mj-lt"/>
                <a:ea typeface="+mj-ea"/>
                <a:cs typeface="+mj-cs"/>
                <a:sym typeface="Calibri"/>
              </a:defRPr>
            </a:pPr>
            <a:r>
              <a:t>Caution: Pressure Cuff stops the blood flow.</a:t>
            </a:r>
          </a:p>
          <a:p>
            <a:pPr>
              <a:defRPr b="1" sz="2000">
                <a:solidFill>
                  <a:srgbClr val="C00000"/>
                </a:solidFill>
                <a:latin typeface="+mj-lt"/>
                <a:ea typeface="+mj-ea"/>
                <a:cs typeface="+mj-cs"/>
                <a:sym typeface="Calibri"/>
              </a:defRPr>
            </a:pPr>
            <a:r>
              <a:t>Follow the safety tips on the manual!</a:t>
            </a:r>
          </a:p>
        </p:txBody>
      </p:sp>
      <p:sp>
        <p:nvSpPr>
          <p:cNvPr id="148" name="Shape 148"/>
          <p:cNvSpPr txBox="1"/>
          <p:nvPr/>
        </p:nvSpPr>
        <p:spPr>
          <a:xfrm>
            <a:off x="8844643" y="5832284"/>
            <a:ext cx="3069168" cy="7607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400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pPr/>
            <a:r>
              <a:t>Also, don’t forget to calibrate the devise</a:t>
            </a:r>
          </a:p>
        </p:txBody>
      </p:sp>
      <p:sp>
        <p:nvSpPr>
          <p:cNvPr id="149" name="Shape 149"/>
          <p:cNvSpPr txBox="1"/>
          <p:nvPr/>
        </p:nvSpPr>
        <p:spPr>
          <a:xfrm>
            <a:off x="7967736" y="1345595"/>
            <a:ext cx="4007266" cy="333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pPr/>
            <a:r>
              <a:t>(Srivastav et al. 2016)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テーマ">
  <a:themeElements>
    <a:clrScheme name="Office テーマ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テーマ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テーマ">
  <a:themeElements>
    <a:clrScheme name="Office テーマ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テーマ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